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8" r:id="rId2"/>
  </p:sldMasterIdLst>
  <p:notesMasterIdLst>
    <p:notesMasterId r:id="rId18"/>
  </p:notesMasterIdLst>
  <p:handoutMasterIdLst>
    <p:handoutMasterId r:id="rId19"/>
  </p:handoutMasterIdLst>
  <p:sldIdLst>
    <p:sldId id="256" r:id="rId3"/>
    <p:sldId id="265" r:id="rId4"/>
    <p:sldId id="297" r:id="rId5"/>
    <p:sldId id="287" r:id="rId6"/>
    <p:sldId id="276" r:id="rId7"/>
    <p:sldId id="300" r:id="rId8"/>
    <p:sldId id="301" r:id="rId9"/>
    <p:sldId id="304" r:id="rId10"/>
    <p:sldId id="291" r:id="rId11"/>
    <p:sldId id="292" r:id="rId12"/>
    <p:sldId id="298" r:id="rId13"/>
    <p:sldId id="299" r:id="rId14"/>
    <p:sldId id="305" r:id="rId15"/>
    <p:sldId id="296" r:id="rId16"/>
    <p:sldId id="294" r:id="rId1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06" autoAdjust="0"/>
    <p:restoredTop sz="86463"/>
  </p:normalViewPr>
  <p:slideViewPr>
    <p:cSldViewPr showGuides="1">
      <p:cViewPr>
        <p:scale>
          <a:sx n="137" d="100"/>
          <a:sy n="137" d="100"/>
        </p:scale>
        <p:origin x="104" y="-80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198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2199" baseline="0">
                <a:solidFill>
                  <a:schemeClr val="tx1">
                    <a:lumMod val="75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19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999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999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2799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199">
                <a:solidFill>
                  <a:schemeClr val="bg1"/>
                </a:solidFill>
              </a:defRPr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3231C-9702-6447-A881-5A9BAA4CB57E}" type="datetimeFigureOut">
              <a:rPr lang="ru-RU" smtClean="0"/>
              <a:t>06.12.2018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6065F-CA5A-CE48-A706-565C8DB7952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599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379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799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301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538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79776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52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43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34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25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slide" Target="slide1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3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53852" y="1927311"/>
            <a:ext cx="10369152" cy="1707233"/>
          </a:xfrm>
        </p:spPr>
        <p:txBody>
          <a:bodyPr>
            <a:noAutofit/>
          </a:bodyPr>
          <a:lstStyle/>
          <a:p>
            <a:pPr algn="ctr"/>
            <a:r>
              <a:rPr lang="ru-RU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Программное приложение по рассылке расписания занятий студентам по SMS на языке С#</a:t>
            </a:r>
            <a:endParaRPr lang="ru-RU" sz="3200" b="0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878388" y="4386806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Руководитель курсового проекта Морозова М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b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Исполнитель курсового проекта </a:t>
            </a:r>
            <a:r>
              <a:rPr lang="ru-RU" sz="16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Деменчук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Г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682450" y="476672"/>
            <a:ext cx="11377264" cy="7200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  <a:p>
            <a:pPr algn="ctr"/>
            <a:r>
              <a:rPr lang="ru-RU" sz="2000" b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КОЛЛЕДЖ ИНФОРМАТИКИ </a:t>
            </a:r>
            <a:r>
              <a:rPr lang="ru-RU" sz="20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И ПРОГРАММИРОВАНИЯ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2" y="5695464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8 </a:t>
            </a: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Достоинства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библиотек </a:t>
            </a:r>
            <a:r>
              <a:rPr lang="en-US" sz="2800" dirty="0"/>
              <a:t>OpenCV </a:t>
            </a:r>
            <a:r>
              <a:rPr lang="ru-RU" sz="2800" dirty="0"/>
              <a:t>и </a:t>
            </a:r>
            <a:r>
              <a:rPr lang="en-US" sz="2800" dirty="0"/>
              <a:t>Tesseract OCR </a:t>
            </a:r>
            <a:r>
              <a:rPr lang="ru-RU" sz="2800" dirty="0"/>
              <a:t>на </a:t>
            </a:r>
            <a:r>
              <a:rPr lang="en-US" sz="2800" dirty="0"/>
              <a:t>backend-</a:t>
            </a:r>
            <a:r>
              <a:rPr lang="ru-RU" sz="2800" dirty="0"/>
              <a:t>сервере для обработки и распознавания текста изменений расписания</a:t>
            </a:r>
            <a:r>
              <a:rPr lang="en-US" sz="2800" dirty="0"/>
              <a:t>.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архитектуры клиент-серверного взаимодействия в виде REST API с помощью </a:t>
            </a:r>
            <a:r>
              <a:rPr lang="ru-RU" sz="2800" dirty="0" err="1"/>
              <a:t>фреймворка</a:t>
            </a:r>
            <a:r>
              <a:rPr lang="ru-RU" sz="2800" dirty="0"/>
              <a:t> </a:t>
            </a:r>
            <a:r>
              <a:rPr lang="ru-RU" sz="2800" dirty="0" err="1"/>
              <a:t>Flask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сразу двух СУБД в виде </a:t>
            </a:r>
            <a:r>
              <a:rPr lang="ru-RU" sz="2800" dirty="0" err="1"/>
              <a:t>SQLite</a:t>
            </a:r>
            <a:r>
              <a:rPr lang="ru-RU" sz="2800" dirty="0"/>
              <a:t> на клиенте и </a:t>
            </a:r>
            <a:r>
              <a:rPr lang="ru-RU" sz="2800" dirty="0" err="1"/>
              <a:t>MySQL</a:t>
            </a:r>
            <a:r>
              <a:rPr lang="ru-RU" sz="2800" dirty="0"/>
              <a:t> на сервере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асинхронных функций типа </a:t>
            </a:r>
            <a:r>
              <a:rPr lang="ru-RU" sz="2800" dirty="0" err="1"/>
              <a:t>async-await</a:t>
            </a:r>
            <a:r>
              <a:rPr lang="ru-RU" sz="2800" dirty="0"/>
              <a:t> и таймеров в для распараллеливания действий в программе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424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210BFB4-ADC1-614B-8D10-53BAB9512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914832"/>
            <a:ext cx="10230272" cy="575452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Технологии </a:t>
            </a:r>
            <a:r>
              <a:rPr lang="en-US" sz="4000" dirty="0"/>
              <a:t>OpenCV </a:t>
            </a:r>
            <a:r>
              <a:rPr lang="ru-RU" sz="4000" dirty="0"/>
              <a:t>и </a:t>
            </a:r>
            <a:r>
              <a:rPr lang="en-US" sz="4000" dirty="0"/>
              <a:t>Tesseract OCR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73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B02FBBD-07F2-9846-859A-A1FB23D0C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9995FC0-F1CB-9549-A303-742FD4850D42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44CB91-1B7F-224F-A1D1-6EBEE4EA962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07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4D20A1-5811-6F4D-9573-5CC6AF577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3" y="1132038"/>
            <a:ext cx="7609284" cy="546844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Пример </a:t>
            </a:r>
            <a:r>
              <a:rPr lang="en-US" sz="4000" b="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Flesk</a:t>
            </a:r>
            <a:r>
              <a:rPr lang="en-US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ru-RU" sz="4000" dirty="0"/>
              <a:t>REST API 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875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Результаты </a:t>
            </a:r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выполнения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500" dirty="0"/>
              <a:t>В ходе разработки программы были получены и усовершенствованы навыки работы со следующими составляющими</a:t>
            </a:r>
            <a:r>
              <a:rPr lang="en-US" sz="2500" dirty="0"/>
              <a:t>:</a:t>
            </a:r>
            <a:endParaRPr lang="ru-RU" sz="2500" dirty="0"/>
          </a:p>
          <a:p>
            <a:pPr marL="388620" indent="-342900"/>
            <a:r>
              <a:rPr lang="ru-RU" sz="2500" dirty="0"/>
              <a:t>ЯП С</a:t>
            </a:r>
            <a:r>
              <a:rPr lang="en-US" sz="2500" dirty="0"/>
              <a:t>#</a:t>
            </a:r>
            <a:r>
              <a:rPr lang="ru-RU" sz="2500" dirty="0"/>
              <a:t>/</a:t>
            </a:r>
            <a:r>
              <a:rPr lang="en-US" sz="2500" dirty="0"/>
              <a:t>WPF;</a:t>
            </a:r>
            <a:endParaRPr lang="ru-RU" sz="2500" dirty="0"/>
          </a:p>
          <a:p>
            <a:pPr marL="388620" indent="-342900"/>
            <a:r>
              <a:rPr lang="ru-RU" sz="2500" dirty="0"/>
              <a:t>СУБД </a:t>
            </a:r>
            <a:r>
              <a:rPr lang="en-US" sz="2500" dirty="0"/>
              <a:t>SQLite3 </a:t>
            </a:r>
            <a:r>
              <a:rPr lang="ru-RU" sz="2500" dirty="0"/>
              <a:t>и </a:t>
            </a:r>
            <a:r>
              <a:rPr lang="en-US" sz="2500" dirty="0"/>
              <a:t>MySQL;</a:t>
            </a:r>
            <a:endParaRPr lang="ru-RU" sz="2500" dirty="0"/>
          </a:p>
          <a:p>
            <a:pPr marL="388620" indent="-342900"/>
            <a:r>
              <a:rPr lang="ru-RU" sz="2500" dirty="0"/>
              <a:t>Технологиями </a:t>
            </a:r>
            <a:r>
              <a:rPr lang="en-US" sz="2500" dirty="0"/>
              <a:t>OpenCV, Tesseract OCR  </a:t>
            </a:r>
            <a:r>
              <a:rPr lang="ru-RU" sz="2500" dirty="0"/>
              <a:t>и </a:t>
            </a:r>
            <a:r>
              <a:rPr lang="en-US" sz="2500" dirty="0"/>
              <a:t>Flask API.</a:t>
            </a:r>
            <a:endParaRPr lang="ru-RU" sz="2500" dirty="0"/>
          </a:p>
          <a:p>
            <a:pPr marL="45720" indent="0">
              <a:buNone/>
            </a:pPr>
            <a:r>
              <a:rPr lang="ru-RU" sz="2500" dirty="0"/>
              <a:t>Цели и задачи, поставленные при выполнении курсового проекта, выполнены с соблюдением всех предъявленных требований</a:t>
            </a:r>
            <a:r>
              <a:rPr lang="en-US" sz="2500" dirty="0"/>
              <a:t> </a:t>
            </a:r>
            <a:r>
              <a:rPr lang="ru-RU" sz="2500" dirty="0"/>
              <a:t>в установленные сроки</a:t>
            </a:r>
            <a:r>
              <a:rPr lang="en-US" sz="2500" dirty="0"/>
              <a:t>. </a:t>
            </a:r>
            <a:endParaRPr lang="ru-RU" sz="2500" dirty="0"/>
          </a:p>
          <a:p>
            <a:pPr marL="45720" indent="0">
              <a:buNone/>
            </a:pPr>
            <a:endParaRPr lang="ru-RU" sz="25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2564904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</a:t>
            </a:r>
            <a:r>
              <a:rPr lang="ru-RU" sz="72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за внимание</a:t>
            </a:r>
            <a:endParaRPr lang="ru-RU" sz="72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/>
                <a:cs typeface="Helvetica"/>
              </a:rPr>
              <a:t>Содержание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852899" y="1916832"/>
            <a:ext cx="7128792" cy="4100524"/>
          </a:xfrm>
        </p:spPr>
        <p:txBody>
          <a:bodyPr>
            <a:normAutofit fontScale="92500"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2" action="ppaction://hlinksldjump"/>
              </a:rPr>
              <a:t>Цели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3" action="ppaction://hlinksldjump"/>
              </a:rPr>
              <a:t>Задачи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4" action="ppaction://hlinksldjump"/>
              </a:rPr>
              <a:t>Контекстная функциональная диаграмма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>
                <a:latin typeface="Helvetica" panose="020B0604020202020204" pitchFamily="34" charset="0"/>
                <a:cs typeface="Helvetica" panose="020B0604020202020204" pitchFamily="34" charset="0"/>
                <a:hlinkClick r:id="rId5" action="ppaction://hlinksldjump"/>
              </a:rPr>
              <a:t>Контекстная </a:t>
            </a: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5" action="ppaction://hlinksldjump"/>
              </a:rPr>
              <a:t>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6" action="ppaction://hlinksldjump"/>
              </a:rPr>
              <a:t>Детализированная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7" action="ppaction://hlinksldjump"/>
              </a:rPr>
              <a:t>Архитектура БД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8" action="ppaction://hlinksldjump"/>
              </a:rPr>
              <a:t>Интерфейс программы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9" action="ppaction://hlinksldjump"/>
              </a:rPr>
              <a:t>Достоинства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Технологии </a:t>
            </a:r>
            <a:r>
              <a:rPr lang="ru-RU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OpenCV</a:t>
            </a: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 и </a:t>
            </a:r>
            <a:r>
              <a:rPr lang="ru-RU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Tesseract</a:t>
            </a: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 OCR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Пример </a:t>
            </a:r>
            <a:r>
              <a:rPr lang="en-US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Flesk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 REST API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Результаты выполнения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ru-RU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>
                <a:solidFill>
                  <a:srgbClr val="000000"/>
                </a:solidFill>
                <a:latin typeface="Helvetica"/>
                <a:cs typeface="Helvetica"/>
              </a:rPr>
              <a:t>Цели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Целью курсового проекта является получение и последующая обработка данных об изменении расписания Колледжа Информатики и Программирования для оперативного информирования студентов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rgbClr val="000000"/>
                </a:solidFill>
                <a:latin typeface="Helvetica"/>
                <a:cs typeface="Helvetica"/>
              </a:rPr>
              <a:t>Задачи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источник данных для обработки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способ обработки данных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</a:t>
            </a:r>
            <a:r>
              <a:rPr lang="en-US" sz="2500" dirty="0"/>
              <a:t>SMS-</a:t>
            </a:r>
            <a:r>
              <a:rPr lang="ru-RU" sz="2500" dirty="0" err="1"/>
              <a:t>гейт</a:t>
            </a:r>
            <a:r>
              <a:rPr lang="ru-RU" sz="2500" dirty="0"/>
              <a:t> для отправки оповещений</a:t>
            </a:r>
            <a:endParaRPr lang="en-US" sz="2500" dirty="0"/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способ</a:t>
            </a:r>
            <a:r>
              <a:rPr lang="en-US" sz="2500" dirty="0"/>
              <a:t> </a:t>
            </a:r>
            <a:r>
              <a:rPr lang="ru-RU" sz="2500" dirty="0"/>
              <a:t>взаимодействия между модулями программы</a:t>
            </a:r>
            <a:endParaRPr lang="en-US" sz="2500" dirty="0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977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0017CA9-2CB8-3941-A89C-60A68A1D1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151285"/>
            <a:ext cx="10506768" cy="530574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функциональная диаграмма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51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153522-4DAA-0B4B-9DB2-A934F65C7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544" y="1239956"/>
            <a:ext cx="5913730" cy="561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2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80F338-F623-4841-8E80-504F6DE91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393160"/>
            <a:ext cx="10958603" cy="487622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Детализированная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363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Архитектура БД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E437DD-DDDA-424D-88B2-61A76A9A9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499" y="1167383"/>
            <a:ext cx="5080000" cy="46736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C1D239-E7EB-084E-A28A-1BAB0143A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75" y="1484784"/>
            <a:ext cx="619281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6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F0E7F54-08FF-8B42-9233-6F1EA1FF9CD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488" y="1263340"/>
            <a:ext cx="3686937" cy="433132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Интерфейс программы</a:t>
            </a:r>
          </a:p>
        </p:txBody>
      </p:sp>
      <p:sp>
        <p:nvSpPr>
          <p:cNvPr id="12" name="Управляющая кнопка: далее 11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Управляющая кнопка: назад 12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33F7BB-E2C1-FD4F-8511-4C76FF4BC92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180" y="1396092"/>
            <a:ext cx="3453609" cy="264766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4F150D4-4D5A-034B-B8B5-C301AD39EA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84" y="1396092"/>
            <a:ext cx="3227172" cy="264766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754E2B2-C857-D74C-B33E-9ABF0EA58A3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91" y="4212918"/>
            <a:ext cx="3517531" cy="264508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D5D95FA-2E6E-5841-AF8C-B934B7BF568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290" y="4184260"/>
            <a:ext cx="3577391" cy="264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7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0</TotalTime>
  <Words>266</Words>
  <Application>Microsoft Macintosh PowerPoint</Application>
  <PresentationFormat>Произвольный</PresentationFormat>
  <Paragraphs>43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Century Schoolbook</vt:lpstr>
      <vt:lpstr>Franklin Gothic Medium</vt:lpstr>
      <vt:lpstr>Helvetica</vt:lpstr>
      <vt:lpstr>Wingdings 2</vt:lpstr>
      <vt:lpstr>Вид</vt:lpstr>
      <vt:lpstr>Программное приложение по рассылке расписания занятий студентам по SMS на языке С#</vt:lpstr>
      <vt:lpstr>Содержание</vt:lpstr>
      <vt:lpstr>Цели курсового проекта</vt:lpstr>
      <vt:lpstr>Задачи курсового проекта</vt:lpstr>
      <vt:lpstr>Контекстная функциональная диаграмма</vt:lpstr>
      <vt:lpstr>Контекстная диаграмма потоков данных</vt:lpstr>
      <vt:lpstr>Детализированная диаграмма потоков данных</vt:lpstr>
      <vt:lpstr>Архитектура БД</vt:lpstr>
      <vt:lpstr>Интерфейс программы</vt:lpstr>
      <vt:lpstr>Достоинства проекта</vt:lpstr>
      <vt:lpstr>Технологии OpenCV и Tesseract OCR</vt:lpstr>
      <vt:lpstr>Презентация PowerPoint</vt:lpstr>
      <vt:lpstr>Пример Flesk REST API </vt:lpstr>
      <vt:lpstr>Результаты выполнения проекта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2018-12-06T09:53:43Z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